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7" r:id="rId4"/>
    <p:sldId id="262" r:id="rId5"/>
    <p:sldId id="263" r:id="rId6"/>
    <p:sldId id="264" r:id="rId7"/>
    <p:sldId id="285" r:id="rId8"/>
    <p:sldId id="291" r:id="rId9"/>
    <p:sldId id="259" r:id="rId10"/>
    <p:sldId id="265" r:id="rId11"/>
    <p:sldId id="260" r:id="rId12"/>
    <p:sldId id="284" r:id="rId13"/>
    <p:sldId id="261" r:id="rId14"/>
    <p:sldId id="286" r:id="rId15"/>
    <p:sldId id="266" r:id="rId16"/>
    <p:sldId id="277" r:id="rId17"/>
    <p:sldId id="267" r:id="rId18"/>
    <p:sldId id="271" r:id="rId19"/>
    <p:sldId id="269" r:id="rId20"/>
    <p:sldId id="272" r:id="rId21"/>
    <p:sldId id="273" r:id="rId22"/>
    <p:sldId id="274" r:id="rId23"/>
    <p:sldId id="294" r:id="rId24"/>
    <p:sldId id="276" r:id="rId25"/>
    <p:sldId id="295" r:id="rId26"/>
    <p:sldId id="278" r:id="rId27"/>
    <p:sldId id="275" r:id="rId28"/>
    <p:sldId id="296" r:id="rId29"/>
    <p:sldId id="270" r:id="rId30"/>
    <p:sldId id="287" r:id="rId31"/>
    <p:sldId id="288" r:id="rId32"/>
    <p:sldId id="292" r:id="rId33"/>
    <p:sldId id="293" r:id="rId34"/>
    <p:sldId id="289" r:id="rId35"/>
    <p:sldId id="279" r:id="rId36"/>
    <p:sldId id="280" r:id="rId37"/>
    <p:sldId id="281" r:id="rId38"/>
    <p:sldId id="297" r:id="rId39"/>
    <p:sldId id="298" r:id="rId40"/>
    <p:sldId id="290" r:id="rId41"/>
    <p:sldId id="282" r:id="rId42"/>
    <p:sldId id="299" r:id="rId43"/>
    <p:sldId id="28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122" autoAdjust="0"/>
  </p:normalViewPr>
  <p:slideViewPr>
    <p:cSldViewPr snapToGrid="0" snapToObjects="1" showGuides="1">
      <p:cViewPr varScale="1">
        <p:scale>
          <a:sx n="87" d="100"/>
          <a:sy n="87" d="100"/>
        </p:scale>
        <p:origin x="230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C8949-6182-41A2-B410-1609513F9754}" type="datetimeFigureOut">
              <a:rPr lang="en-CA" smtClean="0"/>
              <a:t>2017-12-27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F600E-82E5-4895-A4AF-65AD6C3124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655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Ideas</a:t>
            </a:r>
            <a:r>
              <a:rPr lang="en-CA" baseline="0" dirty="0"/>
              <a:t> and observations rattling around in my head over the years</a:t>
            </a:r>
          </a:p>
          <a:p>
            <a:r>
              <a:rPr lang="en-CA" baseline="0" dirty="0"/>
              <a:t>To provoke discussion</a:t>
            </a:r>
          </a:p>
          <a:p>
            <a:r>
              <a:rPr lang="en-CA" baseline="0" dirty="0"/>
              <a:t>As a group learn and suggest alternatives</a:t>
            </a:r>
          </a:p>
          <a:p>
            <a:r>
              <a:rPr lang="en-CA" baseline="0" dirty="0"/>
              <a:t>V1.0 so this presentation will evolve over time.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336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could be a real buffet</a:t>
            </a:r>
            <a:r>
              <a:rPr lang="en-CA" baseline="0" dirty="0"/>
              <a:t> of roles that a team can provide based on their capabilities. But the goal is all the same.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088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are the winning conditions to achieve</a:t>
            </a:r>
            <a:r>
              <a:rPr lang="en-CA" baseline="0" dirty="0"/>
              <a:t> that success.</a:t>
            </a:r>
          </a:p>
          <a:p>
            <a:r>
              <a:rPr lang="en-CA" baseline="0" dirty="0"/>
              <a:t>What is in the environment.</a:t>
            </a:r>
          </a:p>
          <a:p>
            <a:r>
              <a:rPr lang="en-CA" dirty="0"/>
              <a:t>What</a:t>
            </a:r>
            <a:r>
              <a:rPr lang="en-CA" baseline="0" dirty="0"/>
              <a:t> effects it positively and negatively.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2501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Lets talk about environments</a:t>
            </a:r>
            <a:r>
              <a:rPr lang="en-CA" baseline="0" dirty="0"/>
              <a:t> that team resides in from </a:t>
            </a:r>
            <a:r>
              <a:rPr lang="en-CA" dirty="0"/>
              <a:t>Nerd-</a:t>
            </a:r>
            <a:r>
              <a:rPr lang="en-CA" dirty="0" err="1"/>
              <a:t>vana</a:t>
            </a:r>
            <a:r>
              <a:rPr lang="en-CA" dirty="0"/>
              <a:t> to toxic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950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Based on some of my observations</a:t>
            </a:r>
            <a:r>
              <a:rPr lang="en-CA" baseline="0" dirty="0"/>
              <a:t> I have noticed that security teams  have issues with their environment.</a:t>
            </a:r>
          </a:p>
          <a:p>
            <a:endParaRPr lang="en-CA" baseline="0" dirty="0"/>
          </a:p>
          <a:p>
            <a:r>
              <a:rPr lang="en-CA" baseline="0" dirty="0"/>
              <a:t>By way of quotes or things overheard.</a:t>
            </a:r>
          </a:p>
          <a:p>
            <a:endParaRPr lang="en-CA" baseline="0" dirty="0"/>
          </a:p>
          <a:p>
            <a:r>
              <a:rPr lang="en-CA" baseline="0" dirty="0"/>
              <a:t>That make me go </a:t>
            </a:r>
            <a:r>
              <a:rPr lang="en-CA" baseline="0" dirty="0" err="1"/>
              <a:t>hmmmmm</a:t>
            </a:r>
            <a:r>
              <a:rPr lang="en-CA" baseline="0" dirty="0"/>
              <a:t>……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54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there is some misunderstanding of the role of security</a:t>
            </a:r>
            <a:r>
              <a:rPr lang="en-CA" baseline="0" dirty="0"/>
              <a:t> issues that are raised in terms of how they should be dealt with.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65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there is an image or visibility issue that could cause a political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5138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there is a lack of experience dealing with security groups</a:t>
            </a:r>
            <a:r>
              <a:rPr lang="en-CA" baseline="0" dirty="0"/>
              <a:t> that interacts badly with certain personalities.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871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there is attitude issues</a:t>
            </a:r>
            <a:r>
              <a:rPr lang="en-CA" baseline="0" dirty="0"/>
              <a:t> to what other expect a security to know or the qualifications of the team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8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there are other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19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Perhaps there is a misunderstanding</a:t>
            </a:r>
            <a:r>
              <a:rPr lang="en-CA" baseline="0" dirty="0"/>
              <a:t> as to how to follow processes or what those processes are for.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78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Gratuitous</a:t>
            </a:r>
            <a:r>
              <a:rPr lang="en-CA" baseline="0" dirty="0"/>
              <a:t> background slide on why you should listen to me.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564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some individuals</a:t>
            </a:r>
            <a:r>
              <a:rPr lang="en-CA" baseline="0" dirty="0"/>
              <a:t> are not aware of issues like defence in depth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9873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there is an education</a:t>
            </a:r>
            <a:r>
              <a:rPr lang="en-CA" baseline="0" dirty="0"/>
              <a:t> issue as to when and how a security team should be involved.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50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Maybe there is an education</a:t>
            </a:r>
            <a:r>
              <a:rPr lang="en-CA" baseline="0" dirty="0"/>
              <a:t> issue as to when and how a security team should be involved.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8914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Attitudes</a:t>
            </a:r>
            <a:r>
              <a:rPr lang="en-CA" baseline="0" dirty="0"/>
              <a:t> have a real effect on engagement with a security team.</a:t>
            </a:r>
          </a:p>
          <a:p>
            <a:r>
              <a:rPr lang="en-CA" baseline="0" dirty="0"/>
              <a:t>How management perceives and wants to engage a security team.</a:t>
            </a:r>
          </a:p>
          <a:p>
            <a:r>
              <a:rPr lang="en-CA" baseline="0" dirty="0"/>
              <a:t>The org leadership will have a positive or negative effect on a security team engagement.</a:t>
            </a:r>
          </a:p>
          <a:p>
            <a:r>
              <a:rPr lang="en-CA" baseline="0" dirty="0"/>
              <a:t>The organizational culture will have an effect on a security team.</a:t>
            </a:r>
          </a:p>
          <a:p>
            <a:endParaRPr lang="en-CA" baseline="0" dirty="0"/>
          </a:p>
          <a:p>
            <a:r>
              <a:rPr lang="en-CA" baseline="0" dirty="0"/>
              <a:t>As I was looking at this slide I noticed……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5122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Where you are working affects the attitude towards the security</a:t>
            </a:r>
            <a:r>
              <a:rPr lang="en-CA" baseline="0" dirty="0"/>
              <a:t> team. My experience so far has been that European offices treat quality, and security with more importance.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6705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Where you are working affects the attitude towards the security</a:t>
            </a:r>
            <a:r>
              <a:rPr lang="en-CA" baseline="0" dirty="0"/>
              <a:t> team. My experience so far has been that European offices treat quality, and security with more importance.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3688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0472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768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4287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 only is this too late in the game (the development cycle) but misses</a:t>
            </a:r>
            <a:r>
              <a:rPr lang="en-CA" baseline="0" dirty="0"/>
              <a:t> the point of pushing left. What if something devastating is found? Will two days fix a flaw that is fundamentally architecture?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12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do not want to present my ideas….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395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 only is this too late in the game (the development cycle) but misses</a:t>
            </a:r>
            <a:r>
              <a:rPr lang="en-CA" baseline="0" dirty="0"/>
              <a:t> the point of pushing left. What if something devastating is found?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3334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Personal context: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Personally highly successful</a:t>
            </a:r>
          </a:p>
          <a:p>
            <a:pPr marL="171450" indent="-171450">
              <a:buFontTx/>
              <a:buChar char="-"/>
            </a:pPr>
            <a:r>
              <a:rPr lang="en-CA" dirty="0"/>
              <a:t>Depends on</a:t>
            </a:r>
            <a:r>
              <a:rPr lang="en-CA" baseline="0" dirty="0"/>
              <a:t> management, if you have a manager that controls your performance appraisal and gets upset when you find problems and stop shipment.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5665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… but rather provoke</a:t>
            </a:r>
            <a:r>
              <a:rPr lang="en-CA" baseline="0" dirty="0"/>
              <a:t> a discussion or sharing of ideas on….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8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….where</a:t>
            </a:r>
            <a:r>
              <a:rPr lang="en-CA" baseline="0" dirty="0"/>
              <a:t> a security works best in an organization.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92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And the factors contributing to its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557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0845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But regardless of </a:t>
            </a:r>
            <a:r>
              <a:rPr lang="en-CA" b="1" i="1" dirty="0"/>
              <a:t>how</a:t>
            </a:r>
            <a:r>
              <a:rPr lang="en-CA" dirty="0"/>
              <a:t> your got there or</a:t>
            </a:r>
            <a:r>
              <a:rPr lang="en-CA" baseline="0" dirty="0"/>
              <a:t> what your background is you all have one common theme.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190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could be a real buffet</a:t>
            </a:r>
            <a:r>
              <a:rPr lang="en-CA" baseline="0" dirty="0"/>
              <a:t> of roles that a team can provide based on their capabilities. But the goal is all the same.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F600E-82E5-4895-A4AF-65AD6C31244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5766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420" y="2130425"/>
            <a:ext cx="6809780" cy="1470025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8420" y="3886200"/>
            <a:ext cx="612398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12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F7C92-B666-BE4A-87BA-E45BF689715D}" type="datetimeFigureOut">
              <a:rPr lang="en-US" smtClean="0"/>
              <a:t>27-Dec-17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place of a Security Group in the Organization: Pitfalls, Sneers, and Attitudes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8420" y="5442438"/>
            <a:ext cx="6123980" cy="75027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Garth Boyd, OWASP Ottawa</a:t>
            </a:r>
          </a:p>
          <a:p>
            <a:r>
              <a:rPr lang="en-US" sz="2000" dirty="0"/>
              <a:t>V1.2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48419" y="3765304"/>
            <a:ext cx="6563595" cy="750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Observations on the role of a security group within an organization</a:t>
            </a:r>
          </a:p>
        </p:txBody>
      </p:sp>
    </p:spTree>
    <p:extLst>
      <p:ext uri="{BB962C8B-B14F-4D97-AF65-F5344CB8AC3E}">
        <p14:creationId xmlns:p14="http://schemas.microsoft.com/office/powerpoint/2010/main" val="3776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Your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Varied disciplines</a:t>
            </a:r>
          </a:p>
          <a:p>
            <a:r>
              <a:rPr lang="en-CA" dirty="0"/>
              <a:t>Varied specializations</a:t>
            </a:r>
          </a:p>
          <a:p>
            <a:r>
              <a:rPr lang="en-CA" dirty="0"/>
              <a:t>Varied backgrounds</a:t>
            </a:r>
          </a:p>
          <a:p>
            <a:r>
              <a:rPr lang="en-CA" dirty="0"/>
              <a:t>Varied histories</a:t>
            </a:r>
          </a:p>
          <a:p>
            <a:endParaRPr lang="en-CA" dirty="0"/>
          </a:p>
          <a:p>
            <a:r>
              <a:rPr lang="en-CA" sz="4400" dirty="0"/>
              <a:t>But all are </a:t>
            </a:r>
            <a:r>
              <a:rPr lang="en-CA" sz="4400" b="1" dirty="0">
                <a:solidFill>
                  <a:srgbClr val="FF0000"/>
                </a:solidFill>
                <a:latin typeface="Chiller" panose="04020404031007020602" pitchFamily="82" charset="0"/>
              </a:rPr>
              <a:t>passionate</a:t>
            </a:r>
            <a:r>
              <a:rPr lang="en-CA" sz="4400" dirty="0"/>
              <a:t>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343199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Your Team’s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Red Team</a:t>
            </a:r>
          </a:p>
          <a:p>
            <a:pPr lvl="1"/>
            <a:r>
              <a:rPr lang="en-CA" dirty="0"/>
              <a:t>Pentest</a:t>
            </a:r>
          </a:p>
          <a:p>
            <a:pPr lvl="1"/>
            <a:r>
              <a:rPr lang="en-CA" dirty="0"/>
              <a:t>code analysis</a:t>
            </a:r>
          </a:p>
          <a:p>
            <a:pPr lvl="1"/>
            <a:r>
              <a:rPr lang="en-CA" dirty="0"/>
              <a:t>Audit</a:t>
            </a:r>
          </a:p>
          <a:p>
            <a:r>
              <a:rPr lang="en-CA" dirty="0"/>
              <a:t>Blue Team</a:t>
            </a:r>
          </a:p>
          <a:p>
            <a:pPr lvl="1"/>
            <a:r>
              <a:rPr lang="en-CA" dirty="0"/>
              <a:t>Threat modelling, Risk Analysis, Mitigation recommendations, education</a:t>
            </a:r>
          </a:p>
          <a:p>
            <a:pPr lvl="1"/>
            <a:r>
              <a:rPr lang="en-CA" dirty="0"/>
              <a:t>Consultation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43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Your Team’s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One Goal: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4800" dirty="0"/>
              <a:t>Ensure the product does not do anything stupid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051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Where do you put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To be…</a:t>
            </a:r>
          </a:p>
          <a:p>
            <a:r>
              <a:rPr lang="en-CA" dirty="0"/>
              <a:t>Effective</a:t>
            </a:r>
          </a:p>
          <a:p>
            <a:r>
              <a:rPr lang="en-CA" dirty="0"/>
              <a:t>Respected</a:t>
            </a:r>
          </a:p>
          <a:p>
            <a:r>
              <a:rPr lang="en-CA" dirty="0"/>
              <a:t>Sought out</a:t>
            </a:r>
          </a:p>
          <a:p>
            <a:r>
              <a:rPr lang="en-CA" dirty="0"/>
              <a:t>Efficient</a:t>
            </a:r>
          </a:p>
          <a:p>
            <a:r>
              <a:rPr lang="en-CA" dirty="0"/>
              <a:t>Other? </a:t>
            </a:r>
          </a:p>
        </p:txBody>
      </p:sp>
    </p:spTree>
    <p:extLst>
      <p:ext uri="{BB962C8B-B14F-4D97-AF65-F5344CB8AC3E}">
        <p14:creationId xmlns:p14="http://schemas.microsoft.com/office/powerpoint/2010/main" val="87685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the winning conditions?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Environment = Politics + culture</a:t>
            </a:r>
          </a:p>
          <a:p>
            <a:r>
              <a:rPr lang="en-CA" dirty="0"/>
              <a:t>Org Structure</a:t>
            </a:r>
          </a:p>
          <a:p>
            <a:r>
              <a:rPr lang="en-CA" dirty="0"/>
              <a:t>Skills</a:t>
            </a:r>
          </a:p>
          <a:p>
            <a:r>
              <a:rPr lang="en-CA" dirty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61161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5992" y="2736611"/>
            <a:ext cx="82208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4171A"/>
                </a:solidFill>
                <a:latin typeface="Arial" panose="020B0604020202020204" pitchFamily="34" charset="0"/>
              </a:rPr>
              <a:t>But what kind of environment does that Team reside in?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9075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669883"/>
            <a:ext cx="47314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14171A"/>
                </a:solidFill>
                <a:latin typeface="Arial" panose="020B0604020202020204" pitchFamily="34" charset="0"/>
              </a:rPr>
              <a:t>“But that’s a </a:t>
            </a:r>
            <a:r>
              <a:rPr lang="en-US" sz="6600" b="1" i="1" dirty="0">
                <a:solidFill>
                  <a:srgbClr val="FF0000"/>
                </a:solidFill>
                <a:latin typeface="Chiller" panose="04020404031007020602" pitchFamily="82" charset="0"/>
              </a:rPr>
              <a:t>Quality</a:t>
            </a:r>
            <a:r>
              <a:rPr lang="en-US" sz="6600" dirty="0">
                <a:solidFill>
                  <a:srgbClr val="14171A"/>
                </a:solidFill>
                <a:latin typeface="Arial" panose="020B0604020202020204" pitchFamily="34" charset="0"/>
              </a:rPr>
              <a:t> group!”</a:t>
            </a:r>
            <a:endParaRPr lang="en-CA" sz="6600" dirty="0"/>
          </a:p>
        </p:txBody>
      </p:sp>
      <p:pic>
        <p:nvPicPr>
          <p:cNvPr id="1026" name="Picture 2" descr="http://oaks.nvg.org/h/homskri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1669883"/>
            <a:ext cx="27432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0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823" y="2118807"/>
            <a:ext cx="82823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4171A"/>
                </a:solidFill>
                <a:latin typeface="Arial" panose="020B0604020202020204" pitchFamily="34" charset="0"/>
              </a:rPr>
              <a:t>“We downgraded the severity of these security issues because we have not had the time to resolve them.”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17306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567103" y="2136461"/>
            <a:ext cx="80097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171A"/>
                </a:solidFill>
                <a:latin typeface="Arial" panose="020B0604020202020204" pitchFamily="34" charset="0"/>
              </a:rPr>
              <a:t>“Can you put all your security bugs in one bug so we don't look so bad?”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34504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567103" y="1973804"/>
            <a:ext cx="80097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4171A"/>
                </a:solidFill>
                <a:latin typeface="Arial" panose="020B0604020202020204" pitchFamily="34" charset="0"/>
              </a:rPr>
              <a:t>I haven't seen a </a:t>
            </a:r>
            <a:r>
              <a:rPr lang="en-US" sz="3600" dirty="0" err="1">
                <a:solidFill>
                  <a:srgbClr val="14171A"/>
                </a:solidFill>
                <a:latin typeface="Arial" panose="020B0604020202020204" pitchFamily="34" charset="0"/>
              </a:rPr>
              <a:t>pentest</a:t>
            </a:r>
            <a:r>
              <a:rPr lang="en-US" sz="3600" dirty="0">
                <a:solidFill>
                  <a:srgbClr val="14171A"/>
                </a:solidFill>
                <a:latin typeface="Arial" panose="020B0604020202020204" pitchFamily="34" charset="0"/>
              </a:rPr>
              <a:t> report nor been involved in a </a:t>
            </a:r>
            <a:r>
              <a:rPr lang="en-US" sz="3600" dirty="0" err="1">
                <a:solidFill>
                  <a:srgbClr val="14171A"/>
                </a:solidFill>
                <a:latin typeface="Arial" panose="020B0604020202020204" pitchFamily="34" charset="0"/>
              </a:rPr>
              <a:t>pentest</a:t>
            </a:r>
            <a:r>
              <a:rPr lang="en-US" sz="3600" dirty="0">
                <a:solidFill>
                  <a:srgbClr val="14171A"/>
                </a:solidFill>
                <a:latin typeface="Arial" panose="020B0604020202020204" pitchFamily="34" charset="0"/>
              </a:rPr>
              <a:t>; but this is what </a:t>
            </a:r>
            <a:r>
              <a:rPr lang="en-US" sz="3600" b="1" i="1" dirty="0">
                <a:solidFill>
                  <a:srgbClr val="14171A"/>
                </a:solidFill>
                <a:latin typeface="Arial" panose="020B0604020202020204" pitchFamily="34" charset="0"/>
              </a:rPr>
              <a:t>I </a:t>
            </a:r>
            <a:r>
              <a:rPr lang="en-US" sz="3600" dirty="0">
                <a:solidFill>
                  <a:srgbClr val="14171A"/>
                </a:solidFill>
                <a:latin typeface="Arial" panose="020B0604020202020204" pitchFamily="34" charset="0"/>
              </a:rPr>
              <a:t>think should be shown for results.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26123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Who </a:t>
            </a:r>
            <a:r>
              <a:rPr lang="en-CA" b="1" i="1" u="sng" dirty="0"/>
              <a:t>Is</a:t>
            </a:r>
            <a:r>
              <a:rPr lang="en-CA" dirty="0"/>
              <a:t> this guy?</a:t>
            </a:r>
          </a:p>
          <a:p>
            <a:r>
              <a:rPr lang="en-CA" dirty="0"/>
              <a:t>What is this?</a:t>
            </a:r>
          </a:p>
          <a:p>
            <a:r>
              <a:rPr lang="en-CA" dirty="0"/>
              <a:t>Your Team, and its role</a:t>
            </a:r>
          </a:p>
          <a:p>
            <a:r>
              <a:rPr lang="en-CA" dirty="0"/>
              <a:t>Where does a Security Team Fit?</a:t>
            </a:r>
          </a:p>
          <a:p>
            <a:r>
              <a:rPr lang="en-CA" dirty="0"/>
              <a:t>The Environment and Cultural Contexts</a:t>
            </a:r>
          </a:p>
          <a:p>
            <a:r>
              <a:rPr lang="en-CA" dirty="0"/>
              <a:t>Attempts at placement</a:t>
            </a:r>
          </a:p>
          <a:p>
            <a:r>
              <a:rPr lang="en-CA" dirty="0"/>
              <a:t>Questions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2464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567103" y="1885001"/>
            <a:ext cx="800979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171A"/>
                </a:solidFill>
                <a:latin typeface="Arial" panose="020B0604020202020204" pitchFamily="34" charset="0"/>
              </a:rPr>
              <a:t>"Security testers don’t see the code, so they suggest what's best without knowing the actual technology or language"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139276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7931" y="2583990"/>
            <a:ext cx="706813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171A"/>
                </a:solidFill>
                <a:latin typeface="Arial" panose="020B0604020202020204" pitchFamily="34" charset="0"/>
              </a:rPr>
              <a:t>“I cannot create SAML unit tests because its too hard.”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86814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184036"/>
            <a:ext cx="91872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171A"/>
                </a:solidFill>
                <a:latin typeface="Arial" panose="020B0604020202020204" pitchFamily="34" charset="0"/>
              </a:rPr>
              <a:t>"Designing things upfront isn’t Agile"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987467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61783" y="1689765"/>
            <a:ext cx="918724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171A"/>
                </a:solidFill>
                <a:latin typeface="Arial" panose="020B0604020202020204" pitchFamily="34" charset="0"/>
              </a:rPr>
              <a:t>“Its ok to push this code to prod </a:t>
            </a:r>
          </a:p>
          <a:p>
            <a:r>
              <a:rPr lang="en-US" sz="4400" dirty="0">
                <a:solidFill>
                  <a:srgbClr val="14171A"/>
                </a:solidFill>
                <a:latin typeface="Arial" panose="020B0604020202020204" pitchFamily="34" charset="0"/>
              </a:rPr>
              <a:t>with a 3</a:t>
            </a:r>
            <a:r>
              <a:rPr lang="en-US" sz="4400" baseline="30000" dirty="0">
                <a:solidFill>
                  <a:srgbClr val="14171A"/>
                </a:solidFill>
                <a:latin typeface="Arial" panose="020B0604020202020204" pitchFamily="34" charset="0"/>
              </a:rPr>
              <a:t>rd</a:t>
            </a:r>
            <a:r>
              <a:rPr lang="en-US" sz="4400" dirty="0">
                <a:solidFill>
                  <a:srgbClr val="14171A"/>
                </a:solidFill>
                <a:latin typeface="Arial" panose="020B0604020202020204" pitchFamily="34" charset="0"/>
              </a:rPr>
              <a:t> party component that has a critical CVE because its behind a firewall"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23300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96796"/>
            <a:ext cx="8497766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171A"/>
                </a:solidFill>
                <a:latin typeface="Arial" panose="020B0604020202020204" pitchFamily="34" charset="0"/>
              </a:rPr>
              <a:t>Overheard during a Beat demo:</a:t>
            </a:r>
          </a:p>
          <a:p>
            <a:endParaRPr lang="en-US" dirty="0">
              <a:solidFill>
                <a:srgbClr val="14171A"/>
              </a:solidFill>
              <a:latin typeface="Arial" panose="020B0604020202020204" pitchFamily="34" charset="0"/>
            </a:endParaRPr>
          </a:p>
          <a:p>
            <a:r>
              <a:rPr lang="en-US" sz="3600" i="1" dirty="0">
                <a:solidFill>
                  <a:srgbClr val="14171A"/>
                </a:solidFill>
                <a:latin typeface="Arial" panose="020B0604020202020204" pitchFamily="34" charset="0"/>
              </a:rPr>
              <a:t>Manager</a:t>
            </a:r>
            <a:r>
              <a:rPr lang="en-US" sz="3600" dirty="0">
                <a:solidFill>
                  <a:srgbClr val="14171A"/>
                </a:solidFill>
                <a:latin typeface="Arial" panose="020B0604020202020204" pitchFamily="34" charset="0"/>
              </a:rPr>
              <a:t>: “Did you consult with the security team when you implemented  this security feature?”</a:t>
            </a:r>
          </a:p>
          <a:p>
            <a:endParaRPr lang="en-US" sz="3600" dirty="0">
              <a:solidFill>
                <a:srgbClr val="14171A"/>
              </a:solidFill>
              <a:latin typeface="Arial" panose="020B0604020202020204" pitchFamily="34" charset="0"/>
            </a:endParaRPr>
          </a:p>
          <a:p>
            <a:r>
              <a:rPr lang="en-US" sz="3600" i="1" dirty="0">
                <a:solidFill>
                  <a:srgbClr val="14171A"/>
                </a:solidFill>
                <a:latin typeface="Arial" panose="020B0604020202020204" pitchFamily="34" charset="0"/>
              </a:rPr>
              <a:t>Dev</a:t>
            </a:r>
            <a:r>
              <a:rPr lang="en-US" sz="3600" dirty="0">
                <a:solidFill>
                  <a:srgbClr val="14171A"/>
                </a:solidFill>
                <a:latin typeface="Arial" panose="020B0604020202020204" pitchFamily="34" charset="0"/>
              </a:rPr>
              <a:t>: &lt;pause&gt;”No. But we feel pretty good about it.”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44998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Environment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117" y="2069794"/>
            <a:ext cx="849776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171A"/>
                </a:solidFill>
                <a:latin typeface="Arial" panose="020B0604020202020204" pitchFamily="34" charset="0"/>
              </a:rPr>
              <a:t>“If I was completely responsible I would tell customers what they are buying”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390149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Factors affecting The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8660"/>
            <a:ext cx="2953265" cy="2647735"/>
          </a:xfrm>
        </p:spPr>
        <p:txBody>
          <a:bodyPr/>
          <a:lstStyle/>
          <a:p>
            <a:r>
              <a:rPr lang="en-CA" dirty="0"/>
              <a:t>Attitudes</a:t>
            </a:r>
          </a:p>
          <a:p>
            <a:r>
              <a:rPr lang="en-CA" dirty="0"/>
              <a:t>Management</a:t>
            </a:r>
          </a:p>
          <a:p>
            <a:r>
              <a:rPr lang="en-CA" dirty="0"/>
              <a:t>Leadership</a:t>
            </a:r>
          </a:p>
          <a:p>
            <a:r>
              <a:rPr lang="en-CA" dirty="0"/>
              <a:t>Culture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3410465" y="1936622"/>
            <a:ext cx="1439562" cy="2199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4955060" y="1843946"/>
            <a:ext cx="3731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Management leadership dictates the culture which develops the attitudes </a:t>
            </a:r>
          </a:p>
        </p:txBody>
      </p:sp>
    </p:spTree>
    <p:extLst>
      <p:ext uri="{BB962C8B-B14F-4D97-AF65-F5344CB8AC3E}">
        <p14:creationId xmlns:p14="http://schemas.microsoft.com/office/powerpoint/2010/main" val="105562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Culture</a:t>
            </a:r>
          </a:p>
        </p:txBody>
      </p:sp>
      <p:pic>
        <p:nvPicPr>
          <p:cNvPr id="5" name="Content Placeholder 4" descr="blue-&lt;strong&gt;world-map&lt;/strong&gt;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0333" y="1417638"/>
            <a:ext cx="5503333" cy="4127500"/>
          </a:xfrm>
        </p:spPr>
      </p:pic>
    </p:spTree>
    <p:extLst>
      <p:ext uri="{BB962C8B-B14F-4D97-AF65-F5344CB8AC3E}">
        <p14:creationId xmlns:p14="http://schemas.microsoft.com/office/powerpoint/2010/main" val="238346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Culture</a:t>
            </a:r>
          </a:p>
        </p:txBody>
      </p:sp>
      <p:pic>
        <p:nvPicPr>
          <p:cNvPr id="5" name="Content Placeholder 4" descr="blue-&lt;strong&gt;world-map&lt;/strong&gt;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8774" y="1994743"/>
            <a:ext cx="2758015" cy="2068512"/>
          </a:xfrm>
        </p:spPr>
      </p:pic>
      <p:sp>
        <p:nvSpPr>
          <p:cNvPr id="4" name="TextBox 3"/>
          <p:cNvSpPr txBox="1"/>
          <p:nvPr/>
        </p:nvSpPr>
        <p:spPr>
          <a:xfrm>
            <a:off x="457200" y="1874837"/>
            <a:ext cx="53915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i="1" dirty="0"/>
              <a:t>“There is a difference in attitude caused by the North American social phenomena”</a:t>
            </a:r>
          </a:p>
          <a:p>
            <a:r>
              <a:rPr lang="en-CA" sz="3600" dirty="0"/>
              <a:t>- An unnamed European colleague</a:t>
            </a:r>
          </a:p>
        </p:txBody>
      </p:sp>
    </p:spTree>
    <p:extLst>
      <p:ext uri="{BB962C8B-B14F-4D97-AF65-F5344CB8AC3E}">
        <p14:creationId xmlns:p14="http://schemas.microsoft.com/office/powerpoint/2010/main" val="2517172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 Methodologies?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Waterfall</a:t>
            </a:r>
          </a:p>
          <a:p>
            <a:r>
              <a:rPr lang="en-CA" dirty="0"/>
              <a:t>Agile</a:t>
            </a:r>
          </a:p>
          <a:p>
            <a:r>
              <a:rPr lang="en-CA" dirty="0"/>
              <a:t>FISI</a:t>
            </a:r>
          </a:p>
        </p:txBody>
      </p:sp>
    </p:spTree>
    <p:extLst>
      <p:ext uri="{BB962C8B-B14F-4D97-AF65-F5344CB8AC3E}">
        <p14:creationId xmlns:p14="http://schemas.microsoft.com/office/powerpoint/2010/main" val="119287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</a:t>
            </a:r>
            <a:r>
              <a:rPr lang="en-CA" b="1" i="1" u="sng" dirty="0"/>
              <a:t>Is</a:t>
            </a:r>
            <a:r>
              <a:rPr lang="en-CA" dirty="0"/>
              <a:t> This Guy?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3829" y="1618835"/>
            <a:ext cx="53993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BEng Electrical, Computer Systems 1987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developer since 1987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Network, MMHS, CDN DND, British Army POCs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Management, PKI, SSL/TLS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Crypto architecture and crypto toolkits, Trust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2008 – Red Team/architectural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Now? Well lets talk about that…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Hacking/</a:t>
            </a:r>
            <a:r>
              <a:rPr lang="en-US" dirty="0" err="1"/>
              <a:t>pentest</a:t>
            </a:r>
            <a:r>
              <a:rPr lang="en-US" dirty="0"/>
              <a:t>/threat analysis/general mischief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Qlik</a:t>
            </a:r>
            <a:r>
              <a:rPr lang="en-US" dirty="0"/>
              <a:t> Security Model in Ottawa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 “feature” (epic, whatever)</a:t>
            </a:r>
          </a:p>
        </p:txBody>
      </p:sp>
      <p:pic>
        <p:nvPicPr>
          <p:cNvPr id="5" name="Picture 4" descr="garth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376" y="1714095"/>
            <a:ext cx="24193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755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 Methodologies?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756" y="1278926"/>
            <a:ext cx="7685903" cy="31756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3900" dirty="0">
                <a:latin typeface="Book Antiqua" panose="02040602050305030304" pitchFamily="18" charset="0"/>
              </a:rPr>
              <a:t>FISI?</a:t>
            </a:r>
          </a:p>
        </p:txBody>
      </p:sp>
    </p:spTree>
    <p:extLst>
      <p:ext uri="{BB962C8B-B14F-4D97-AF65-F5344CB8AC3E}">
        <p14:creationId xmlns:p14="http://schemas.microsoft.com/office/powerpoint/2010/main" val="60579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 Methodologies?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4800" dirty="0"/>
              <a:t>How has the development methodology in your organization been subverted to “realize revenue”?</a:t>
            </a:r>
          </a:p>
        </p:txBody>
      </p:sp>
    </p:spTree>
    <p:extLst>
      <p:ext uri="{BB962C8B-B14F-4D97-AF65-F5344CB8AC3E}">
        <p14:creationId xmlns:p14="http://schemas.microsoft.com/office/powerpoint/2010/main" val="1917777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 Methodologies?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5400" dirty="0"/>
              <a:t>“We are releasing in two days. Can you perform a </a:t>
            </a:r>
            <a:r>
              <a:rPr lang="en-CA" sz="5400" dirty="0" err="1"/>
              <a:t>pentest</a:t>
            </a:r>
            <a:r>
              <a:rPr lang="en-CA" sz="5400" dirty="0"/>
              <a:t> by then?”</a:t>
            </a:r>
          </a:p>
        </p:txBody>
      </p:sp>
    </p:spTree>
    <p:extLst>
      <p:ext uri="{BB962C8B-B14F-4D97-AF65-F5344CB8AC3E}">
        <p14:creationId xmlns:p14="http://schemas.microsoft.com/office/powerpoint/2010/main" val="3700879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Development Methodologies?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176337"/>
            <a:ext cx="5882640" cy="47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64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Organizational Structure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5400" dirty="0"/>
              <a:t>Where in the organizational structure should a security group reside?</a:t>
            </a:r>
          </a:p>
        </p:txBody>
      </p:sp>
    </p:spTree>
    <p:extLst>
      <p:ext uri="{BB962C8B-B14F-4D97-AF65-F5344CB8AC3E}">
        <p14:creationId xmlns:p14="http://schemas.microsoft.com/office/powerpoint/2010/main" val="2761542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Attempt 1	 -Traditional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190" y="1223010"/>
            <a:ext cx="8229600" cy="412802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A Team within a Quality Group</a:t>
            </a:r>
          </a:p>
          <a:p>
            <a:r>
              <a:rPr lang="en-CA" dirty="0"/>
              <a:t>Pros:</a:t>
            </a:r>
          </a:p>
          <a:p>
            <a:pPr lvl="1"/>
            <a:r>
              <a:rPr lang="en-CA" dirty="0"/>
              <a:t>Part of the overall quality measurement</a:t>
            </a:r>
          </a:p>
          <a:p>
            <a:pPr lvl="1"/>
            <a:r>
              <a:rPr lang="en-CA" dirty="0"/>
              <a:t>Outside of development management structure</a:t>
            </a:r>
          </a:p>
          <a:p>
            <a:r>
              <a:rPr lang="en-CA" dirty="0"/>
              <a:t>Cons:</a:t>
            </a:r>
          </a:p>
          <a:p>
            <a:pPr lvl="1"/>
            <a:r>
              <a:rPr lang="en-CA" dirty="0"/>
              <a:t>Late in the development cycle?</a:t>
            </a:r>
          </a:p>
          <a:p>
            <a:pPr lvl="1"/>
            <a:r>
              <a:rPr lang="en-CA" dirty="0"/>
              <a:t>General cultural attitudes to quality groups</a:t>
            </a:r>
          </a:p>
          <a:p>
            <a:pPr lvl="2"/>
            <a:r>
              <a:rPr lang="en-CA" dirty="0"/>
              <a:t>North America</a:t>
            </a:r>
          </a:p>
          <a:p>
            <a:pPr lvl="1"/>
            <a:r>
              <a:rPr lang="en-CA" dirty="0"/>
              <a:t>Dependent on leadership, attitudes, and management goals</a:t>
            </a:r>
          </a:p>
        </p:txBody>
      </p:sp>
    </p:spTree>
    <p:extLst>
      <p:ext uri="{BB962C8B-B14F-4D97-AF65-F5344CB8AC3E}">
        <p14:creationId xmlns:p14="http://schemas.microsoft.com/office/powerpoint/2010/main" val="4046432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Attempt 2 – Lone Wolf/Gunslinger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190" y="1223010"/>
            <a:ext cx="8229600" cy="45246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A person within a Development team</a:t>
            </a:r>
          </a:p>
          <a:p>
            <a:r>
              <a:rPr lang="en-CA" dirty="0"/>
              <a:t>Pros:</a:t>
            </a:r>
          </a:p>
          <a:p>
            <a:pPr lvl="1"/>
            <a:r>
              <a:rPr lang="en-CA" dirty="0"/>
              <a:t>Early in cycle</a:t>
            </a:r>
          </a:p>
          <a:p>
            <a:pPr lvl="1"/>
            <a:r>
              <a:rPr lang="en-CA" dirty="0"/>
              <a:t>Affects features</a:t>
            </a:r>
          </a:p>
          <a:p>
            <a:pPr lvl="1"/>
            <a:r>
              <a:rPr lang="en-CA" dirty="0"/>
              <a:t>Avoid cultural issues</a:t>
            </a:r>
          </a:p>
          <a:p>
            <a:pPr lvl="1"/>
            <a:r>
              <a:rPr lang="en-CA" dirty="0"/>
              <a:t>Laser focus</a:t>
            </a:r>
          </a:p>
          <a:p>
            <a:r>
              <a:rPr lang="en-CA" dirty="0"/>
              <a:t>Cons:</a:t>
            </a:r>
          </a:p>
          <a:p>
            <a:pPr lvl="1"/>
            <a:r>
              <a:rPr lang="en-CA" dirty="0"/>
              <a:t>Conflict of interest, management chain</a:t>
            </a:r>
          </a:p>
          <a:p>
            <a:pPr lvl="1"/>
            <a:r>
              <a:rPr lang="en-CA" dirty="0"/>
              <a:t>Coverage</a:t>
            </a:r>
          </a:p>
          <a:p>
            <a:pPr lvl="1"/>
            <a:r>
              <a:rPr lang="en-CA" dirty="0"/>
              <a:t>Same person finds same issue types and misses other things</a:t>
            </a:r>
          </a:p>
        </p:txBody>
      </p:sp>
    </p:spTree>
    <p:extLst>
      <p:ext uri="{BB962C8B-B14F-4D97-AF65-F5344CB8AC3E}">
        <p14:creationId xmlns:p14="http://schemas.microsoft.com/office/powerpoint/2010/main" val="182306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Attempt 3 – Hybrid/Commissar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70" y="1245870"/>
            <a:ext cx="8229600" cy="412802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A Quality Group, but with members embedded in development groups</a:t>
            </a:r>
          </a:p>
          <a:p>
            <a:r>
              <a:rPr lang="en-CA" dirty="0"/>
              <a:t>Pros:</a:t>
            </a:r>
          </a:p>
          <a:p>
            <a:pPr lvl="1"/>
            <a:r>
              <a:rPr lang="en-CA" dirty="0"/>
              <a:t>Early in cycle</a:t>
            </a:r>
          </a:p>
          <a:p>
            <a:pPr lvl="1"/>
            <a:r>
              <a:rPr lang="en-CA" dirty="0"/>
              <a:t>Avoid cultural issues</a:t>
            </a:r>
          </a:p>
          <a:p>
            <a:pPr lvl="1"/>
            <a:r>
              <a:rPr lang="en-CA" dirty="0"/>
              <a:t>Avoid management chain issues</a:t>
            </a:r>
          </a:p>
          <a:p>
            <a:r>
              <a:rPr lang="en-CA" dirty="0"/>
              <a:t>Cons:</a:t>
            </a:r>
          </a:p>
          <a:p>
            <a:pPr lvl="1"/>
            <a:r>
              <a:rPr lang="en-CA" dirty="0"/>
              <a:t>How many groups can a member be in? </a:t>
            </a:r>
          </a:p>
          <a:p>
            <a:pPr lvl="1"/>
            <a:r>
              <a:rPr lang="en-CA" dirty="0"/>
              <a:t>Personality fit?</a:t>
            </a:r>
          </a:p>
        </p:txBody>
      </p:sp>
    </p:spTree>
    <p:extLst>
      <p:ext uri="{BB962C8B-B14F-4D97-AF65-F5344CB8AC3E}">
        <p14:creationId xmlns:p14="http://schemas.microsoft.com/office/powerpoint/2010/main" val="211066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Attempt 4 – The Security Champion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70" y="1245870"/>
            <a:ext cx="8229600" cy="412802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Enlist security-curious members of a development team to engage with security team</a:t>
            </a:r>
          </a:p>
          <a:p>
            <a:r>
              <a:rPr lang="en-CA" dirty="0"/>
              <a:t>Pros:</a:t>
            </a:r>
          </a:p>
          <a:p>
            <a:pPr lvl="1"/>
            <a:r>
              <a:rPr lang="en-CA" dirty="0"/>
              <a:t>Early in cycle</a:t>
            </a:r>
          </a:p>
          <a:p>
            <a:pPr lvl="1"/>
            <a:r>
              <a:rPr lang="en-CA" dirty="0"/>
              <a:t>Avoid cultural issues</a:t>
            </a:r>
          </a:p>
          <a:p>
            <a:pPr lvl="1"/>
            <a:r>
              <a:rPr lang="en-CA" dirty="0"/>
              <a:t>Active eyes inside the team</a:t>
            </a:r>
          </a:p>
          <a:p>
            <a:r>
              <a:rPr lang="en-CA" dirty="0"/>
              <a:t>Cons:</a:t>
            </a:r>
          </a:p>
          <a:p>
            <a:pPr lvl="1"/>
            <a:r>
              <a:rPr lang="en-CA" dirty="0"/>
              <a:t>Finding security-curious people in development team</a:t>
            </a:r>
          </a:p>
          <a:p>
            <a:pPr lvl="1"/>
            <a:r>
              <a:rPr lang="en-CA" dirty="0"/>
              <a:t>Management not amenable to dotted line</a:t>
            </a:r>
          </a:p>
        </p:txBody>
      </p:sp>
    </p:spTree>
    <p:extLst>
      <p:ext uri="{BB962C8B-B14F-4D97-AF65-F5344CB8AC3E}">
        <p14:creationId xmlns:p14="http://schemas.microsoft.com/office/powerpoint/2010/main" val="2975994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Attempt 5 – </a:t>
            </a:r>
            <a:r>
              <a:rPr lang="en-CA" dirty="0" err="1"/>
              <a:t>DevSecOps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070" y="1245870"/>
            <a:ext cx="8229600" cy="4128029"/>
          </a:xfrm>
        </p:spPr>
        <p:txBody>
          <a:bodyPr>
            <a:normAutofit/>
          </a:bodyPr>
          <a:lstStyle/>
          <a:p>
            <a:r>
              <a:rPr lang="en-CA" dirty="0"/>
              <a:t>Insert explanation</a:t>
            </a:r>
          </a:p>
          <a:p>
            <a:r>
              <a:rPr lang="en-CA" dirty="0"/>
              <a:t>Pros:</a:t>
            </a:r>
          </a:p>
          <a:p>
            <a:r>
              <a:rPr lang="en-CA" dirty="0"/>
              <a:t>Cons:</a:t>
            </a:r>
          </a:p>
        </p:txBody>
      </p:sp>
    </p:spTree>
    <p:extLst>
      <p:ext uri="{BB962C8B-B14F-4D97-AF65-F5344CB8AC3E}">
        <p14:creationId xmlns:p14="http://schemas.microsoft.com/office/powerpoint/2010/main" val="84098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70277" cy="2468562"/>
          </a:xfrm>
        </p:spPr>
        <p:txBody>
          <a:bodyPr>
            <a:noAutofit/>
          </a:bodyPr>
          <a:lstStyle/>
          <a:p>
            <a:r>
              <a:rPr lang="en-CA" sz="11500" dirty="0"/>
              <a:t>This is NOT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12478"/>
            <a:ext cx="9144000" cy="1556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9600" dirty="0">
                <a:latin typeface="Showcard Gothic" panose="04020904020102020604" pitchFamily="8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868884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8826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124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5BC4-5351-477D-9A89-C6BC2652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47E88-6053-4B04-B9A9-740C2495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1035413"/>
            <a:ext cx="716269" cy="716269"/>
          </a:xfrm>
          <a:prstGeom prst="rect">
            <a:avLst/>
          </a:prstGeom>
        </p:spPr>
      </p:pic>
      <p:sp>
        <p:nvSpPr>
          <p:cNvPr id="6" name="AutoShape 4" descr="Image result for twitter">
            <a:extLst>
              <a:ext uri="{FF2B5EF4-FFF2-40B4-BE49-F238E27FC236}">
                <a16:creationId xmlns:a16="http://schemas.microsoft.com/office/drawing/2014/main" id="{42037BF7-8991-439A-99A1-50E4B2EF5BAD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520327" y="1035413"/>
            <a:ext cx="6974385" cy="71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 sz="4000" b="1" dirty="0"/>
              <a:t>@</a:t>
            </a:r>
            <a:r>
              <a:rPr lang="en-CA" sz="4000" b="1" dirty="0" err="1"/>
              <a:t>garthoid</a:t>
            </a:r>
            <a:endParaRPr lang="en-CA" sz="4000" b="1" dirty="0"/>
          </a:p>
          <a:p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ADA574-6776-4770-8F0C-707BA55A2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3" y="1974774"/>
            <a:ext cx="716269" cy="716269"/>
          </a:xfrm>
          <a:prstGeom prst="rect">
            <a:avLst/>
          </a:prstGeom>
        </p:spPr>
      </p:pic>
      <p:sp>
        <p:nvSpPr>
          <p:cNvPr id="9" name="AutoShape 4" descr="Image result for twitter">
            <a:extLst>
              <a:ext uri="{FF2B5EF4-FFF2-40B4-BE49-F238E27FC236}">
                <a16:creationId xmlns:a16="http://schemas.microsoft.com/office/drawing/2014/main" id="{0901DC4B-CC80-4CFB-9F40-BD794F213F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0326" y="1974773"/>
            <a:ext cx="6974385" cy="71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000" b="1" dirty="0"/>
              <a:t>garth.boyd@owasp.org</a:t>
            </a:r>
          </a:p>
          <a:p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B93AB7-23D3-4FC1-A762-7BFB0FD6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3" y="2837016"/>
            <a:ext cx="716269" cy="716269"/>
          </a:xfrm>
          <a:prstGeom prst="rect">
            <a:avLst/>
          </a:prstGeom>
        </p:spPr>
      </p:pic>
      <p:sp>
        <p:nvSpPr>
          <p:cNvPr id="16" name="AutoShape 4" descr="Image result for twitter">
            <a:extLst>
              <a:ext uri="{FF2B5EF4-FFF2-40B4-BE49-F238E27FC236}">
                <a16:creationId xmlns:a16="http://schemas.microsoft.com/office/drawing/2014/main" id="{EB141AE9-AD1E-4271-8A77-39824992CD7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520328" y="2914133"/>
            <a:ext cx="7623672" cy="71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000" b="1" dirty="0"/>
              <a:t>https://www.linkedin.com/in/garthoid/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5314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608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rather a….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95654" y="2409094"/>
            <a:ext cx="8229600" cy="19518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en-CA" sz="1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07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where a Security Team…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3900" dirty="0">
                <a:latin typeface="Deutsch Gothic" pitchFamily="2" charset="0"/>
              </a:rPr>
              <a:t>Works</a:t>
            </a:r>
          </a:p>
        </p:txBody>
      </p:sp>
    </p:spTree>
    <p:extLst>
      <p:ext uri="{BB962C8B-B14F-4D97-AF65-F5344CB8AC3E}">
        <p14:creationId xmlns:p14="http://schemas.microsoft.com/office/powerpoint/2010/main" val="350917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And what are the factors that influence its….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280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sz="23900" dirty="0">
                <a:latin typeface="Blackadder ITC" panose="04020505051007020D02" pitchFamily="82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213107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is 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many are in a security group? Or not?</a:t>
            </a:r>
          </a:p>
          <a:p>
            <a:r>
              <a:rPr lang="en-CA" dirty="0"/>
              <a:t>How many are in a security group in dev?</a:t>
            </a:r>
          </a:p>
          <a:p>
            <a:r>
              <a:rPr lang="en-CA" dirty="0"/>
              <a:t>How many are in a security in a quality group?</a:t>
            </a:r>
          </a:p>
          <a:p>
            <a:r>
              <a:rPr lang="en-CA" dirty="0"/>
              <a:t>How many are in the wrong presentation?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582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Your 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23" y="1417638"/>
            <a:ext cx="6682154" cy="3564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23" y="1417638"/>
            <a:ext cx="6682154" cy="35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8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5304</TotalTime>
  <Words>1460</Words>
  <Application>Microsoft Office PowerPoint</Application>
  <PresentationFormat>On-screen Show (4:3)</PresentationFormat>
  <Paragraphs>242</Paragraphs>
  <Slides>43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Blackadder ITC</vt:lpstr>
      <vt:lpstr>Book Antiqua</vt:lpstr>
      <vt:lpstr>Calibri</vt:lpstr>
      <vt:lpstr>Chiller</vt:lpstr>
      <vt:lpstr>Deutsch Gothic</vt:lpstr>
      <vt:lpstr>Showcard Gothic</vt:lpstr>
      <vt:lpstr>Office Theme</vt:lpstr>
      <vt:lpstr>The place of a Security Group in the Organization: Pitfalls, Sneers, and Attitudes</vt:lpstr>
      <vt:lpstr>Agenda</vt:lpstr>
      <vt:lpstr>Who Is This Guy?</vt:lpstr>
      <vt:lpstr>This is NOT a</vt:lpstr>
      <vt:lpstr>But rather a….</vt:lpstr>
      <vt:lpstr>About where a Security Team…</vt:lpstr>
      <vt:lpstr>And what are the factors that influence its….</vt:lpstr>
      <vt:lpstr>Who is Where?</vt:lpstr>
      <vt:lpstr>Your Team</vt:lpstr>
      <vt:lpstr>Your Team</vt:lpstr>
      <vt:lpstr>Your Team’s Role</vt:lpstr>
      <vt:lpstr>Your Team’s Role</vt:lpstr>
      <vt:lpstr>But Where do you put it?</vt:lpstr>
      <vt:lpstr>What are the winning conditions? </vt:lpstr>
      <vt:lpstr>The Environment</vt:lpstr>
      <vt:lpstr>The Environment</vt:lpstr>
      <vt:lpstr>The Environment</vt:lpstr>
      <vt:lpstr>The Environment</vt:lpstr>
      <vt:lpstr>The Environment</vt:lpstr>
      <vt:lpstr>The Environment</vt:lpstr>
      <vt:lpstr>The Environment</vt:lpstr>
      <vt:lpstr>The Environment</vt:lpstr>
      <vt:lpstr>The Environment</vt:lpstr>
      <vt:lpstr>The Environment</vt:lpstr>
      <vt:lpstr>The Environment</vt:lpstr>
      <vt:lpstr>Factors affecting The Environment</vt:lpstr>
      <vt:lpstr>The Culture</vt:lpstr>
      <vt:lpstr>The Culture</vt:lpstr>
      <vt:lpstr>Development Methodologies? </vt:lpstr>
      <vt:lpstr>Development Methodologies? </vt:lpstr>
      <vt:lpstr>Development Methodologies? </vt:lpstr>
      <vt:lpstr>Development Methodologies? </vt:lpstr>
      <vt:lpstr>Development Methodologies? </vt:lpstr>
      <vt:lpstr>Organizational Structure </vt:lpstr>
      <vt:lpstr>Attempt 1  -Traditional</vt:lpstr>
      <vt:lpstr>Attempt 2 – Lone Wolf/Gunslinger </vt:lpstr>
      <vt:lpstr>Attempt 3 – Hybrid/Commissar</vt:lpstr>
      <vt:lpstr>Attempt 4 – The Security Champion</vt:lpstr>
      <vt:lpstr>Attempt 5 – DevSecOps</vt:lpstr>
      <vt:lpstr>Others?</vt:lpstr>
      <vt:lpstr>Questions?</vt:lpstr>
      <vt:lpstr>Contact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Calder</dc:creator>
  <cp:lastModifiedBy>Garth Boyd</cp:lastModifiedBy>
  <cp:revision>48</cp:revision>
  <dcterms:created xsi:type="dcterms:W3CDTF">2013-10-03T18:23:08Z</dcterms:created>
  <dcterms:modified xsi:type="dcterms:W3CDTF">2017-12-29T21:09:13Z</dcterms:modified>
</cp:coreProperties>
</file>